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0" r:id="rId3"/>
    <p:sldId id="257" r:id="rId4"/>
    <p:sldId id="259" r:id="rId5"/>
    <p:sldId id="261" r:id="rId6"/>
    <p:sldId id="279" r:id="rId7"/>
    <p:sldId id="270" r:id="rId8"/>
    <p:sldId id="262" r:id="rId9"/>
    <p:sldId id="278" r:id="rId10"/>
    <p:sldId id="263" r:id="rId11"/>
    <p:sldId id="272" r:id="rId12"/>
    <p:sldId id="273" r:id="rId13"/>
    <p:sldId id="274" r:id="rId14"/>
    <p:sldId id="275" r:id="rId15"/>
    <p:sldId id="276" r:id="rId16"/>
    <p:sldId id="264" r:id="rId17"/>
    <p:sldId id="28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D25CA-4D1C-4A5A-BF55-F531A470AA9E}" v="72" dt="2025-11-05T05:30:56.1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>
      <p:cViewPr varScale="1">
        <p:scale>
          <a:sx n="56" d="100"/>
          <a:sy n="56" d="100"/>
        </p:scale>
        <p:origin x="489" y="2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E9E1CC-4261-4523-8DAE-C8B69C67D31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9548DAF-921D-4BFF-BDE9-77E3F84F2384}">
      <dgm:prSet phldrT="[Text]" phldr="0"/>
      <dgm:spPr/>
      <dgm:t>
        <a:bodyPr/>
        <a:lstStyle/>
        <a:p>
          <a:r>
            <a:rPr lang="en-US" dirty="0"/>
            <a:t>Input Candidate Data</a:t>
          </a:r>
          <a:endParaRPr lang="en-IN" dirty="0"/>
        </a:p>
      </dgm:t>
    </dgm:pt>
    <dgm:pt modelId="{F22BDC26-FCD6-4E57-9F80-36FDDCFB85B3}" type="parTrans" cxnId="{7F31BE03-0FAF-4B1B-8685-B90F0037939C}">
      <dgm:prSet/>
      <dgm:spPr/>
      <dgm:t>
        <a:bodyPr/>
        <a:lstStyle/>
        <a:p>
          <a:endParaRPr lang="en-IN"/>
        </a:p>
      </dgm:t>
    </dgm:pt>
    <dgm:pt modelId="{3076B5DC-7C91-4A70-AEC2-390B3418FBEB}" type="sibTrans" cxnId="{7F31BE03-0FAF-4B1B-8685-B90F0037939C}">
      <dgm:prSet/>
      <dgm:spPr/>
      <dgm:t>
        <a:bodyPr/>
        <a:lstStyle/>
        <a:p>
          <a:endParaRPr lang="en-IN" dirty="0"/>
        </a:p>
      </dgm:t>
    </dgm:pt>
    <dgm:pt modelId="{1DECF24A-A28F-4CD0-B114-DA170BAA9E3D}">
      <dgm:prSet phldrT="[Text]" phldr="0"/>
      <dgm:spPr/>
      <dgm:t>
        <a:bodyPr/>
        <a:lstStyle/>
        <a:p>
          <a:r>
            <a:rPr lang="en-US" dirty="0"/>
            <a:t>Storing Data</a:t>
          </a:r>
          <a:endParaRPr lang="en-IN" dirty="0"/>
        </a:p>
      </dgm:t>
    </dgm:pt>
    <dgm:pt modelId="{3AF710AB-EE75-4FE3-8D1A-FB8DC668EC79}" type="parTrans" cxnId="{ED4B846B-5388-4C95-84D0-C8E9F198025B}">
      <dgm:prSet/>
      <dgm:spPr/>
      <dgm:t>
        <a:bodyPr/>
        <a:lstStyle/>
        <a:p>
          <a:endParaRPr lang="en-IN"/>
        </a:p>
      </dgm:t>
    </dgm:pt>
    <dgm:pt modelId="{B7F2786A-4D31-4AB0-8B8A-4DA894782CBB}" type="sibTrans" cxnId="{ED4B846B-5388-4C95-84D0-C8E9F198025B}">
      <dgm:prSet/>
      <dgm:spPr/>
      <dgm:t>
        <a:bodyPr/>
        <a:lstStyle/>
        <a:p>
          <a:endParaRPr lang="en-IN" dirty="0"/>
        </a:p>
      </dgm:t>
    </dgm:pt>
    <dgm:pt modelId="{9CAE744C-E724-4F49-A7F3-357B17664BB3}">
      <dgm:prSet phldrT="[Text]" phldr="0"/>
      <dgm:spPr/>
      <dgm:t>
        <a:bodyPr/>
        <a:lstStyle/>
        <a:p>
          <a:r>
            <a:rPr lang="en-US" dirty="0"/>
            <a:t>Matching/Filtering</a:t>
          </a:r>
          <a:endParaRPr lang="en-IN" dirty="0"/>
        </a:p>
      </dgm:t>
    </dgm:pt>
    <dgm:pt modelId="{0BE415EC-A2AA-4329-B0BA-D1F11801A2DB}" type="parTrans" cxnId="{EA2EE133-81A9-4320-86EF-20084AB51AE4}">
      <dgm:prSet/>
      <dgm:spPr/>
      <dgm:t>
        <a:bodyPr/>
        <a:lstStyle/>
        <a:p>
          <a:endParaRPr lang="en-IN"/>
        </a:p>
      </dgm:t>
    </dgm:pt>
    <dgm:pt modelId="{12BE3683-DD99-4EF0-B64B-7BA898232CAF}" type="sibTrans" cxnId="{EA2EE133-81A9-4320-86EF-20084AB51AE4}">
      <dgm:prSet/>
      <dgm:spPr/>
      <dgm:t>
        <a:bodyPr/>
        <a:lstStyle/>
        <a:p>
          <a:endParaRPr lang="en-IN" dirty="0"/>
        </a:p>
      </dgm:t>
    </dgm:pt>
    <dgm:pt modelId="{4A864A31-B7D7-43F9-95C8-D7AE569C2E97}">
      <dgm:prSet phldrT="[Text]" phldr="0"/>
      <dgm:spPr/>
      <dgm:t>
        <a:bodyPr/>
        <a:lstStyle/>
        <a:p>
          <a:r>
            <a:rPr lang="en-US" dirty="0"/>
            <a:t>Sorting</a:t>
          </a:r>
          <a:endParaRPr lang="en-IN" dirty="0"/>
        </a:p>
      </dgm:t>
    </dgm:pt>
    <dgm:pt modelId="{B8B18BF3-5036-4A3F-96AD-CC0F3736CB9A}" type="parTrans" cxnId="{C5FC2362-80F7-49DF-AF74-AD94E6BA2C4E}">
      <dgm:prSet/>
      <dgm:spPr/>
      <dgm:t>
        <a:bodyPr/>
        <a:lstStyle/>
        <a:p>
          <a:endParaRPr lang="en-IN"/>
        </a:p>
      </dgm:t>
    </dgm:pt>
    <dgm:pt modelId="{71B42F2F-578E-4E98-8E64-33DB48BC5146}" type="sibTrans" cxnId="{C5FC2362-80F7-49DF-AF74-AD94E6BA2C4E}">
      <dgm:prSet/>
      <dgm:spPr/>
      <dgm:t>
        <a:bodyPr/>
        <a:lstStyle/>
        <a:p>
          <a:endParaRPr lang="en-IN" dirty="0"/>
        </a:p>
      </dgm:t>
    </dgm:pt>
    <dgm:pt modelId="{7295034C-4A36-4D85-8867-52F32C1EDEFC}">
      <dgm:prSet phldrT="[Text]" phldr="0"/>
      <dgm:spPr/>
      <dgm:t>
        <a:bodyPr/>
        <a:lstStyle/>
        <a:p>
          <a:r>
            <a:rPr lang="en-US" dirty="0"/>
            <a:t>Shortlisting Candidates</a:t>
          </a:r>
          <a:endParaRPr lang="en-IN" dirty="0"/>
        </a:p>
      </dgm:t>
    </dgm:pt>
    <dgm:pt modelId="{81E21173-B727-46BA-9D46-E09DA1CDCE74}" type="parTrans" cxnId="{A0931D5A-7B30-417E-8938-05FEE1D3DEA2}">
      <dgm:prSet/>
      <dgm:spPr/>
      <dgm:t>
        <a:bodyPr/>
        <a:lstStyle/>
        <a:p>
          <a:endParaRPr lang="en-IN"/>
        </a:p>
      </dgm:t>
    </dgm:pt>
    <dgm:pt modelId="{047DA6AB-5AB0-4568-B1AB-186C3CE5AD2C}" type="sibTrans" cxnId="{A0931D5A-7B30-417E-8938-05FEE1D3DEA2}">
      <dgm:prSet/>
      <dgm:spPr/>
      <dgm:t>
        <a:bodyPr/>
        <a:lstStyle/>
        <a:p>
          <a:endParaRPr lang="en-IN"/>
        </a:p>
      </dgm:t>
    </dgm:pt>
    <dgm:pt modelId="{D99BAD33-2B4D-4CFA-9B4F-FC440C00B76C}" type="pres">
      <dgm:prSet presAssocID="{DDE9E1CC-4261-4523-8DAE-C8B69C67D315}" presName="Name0" presStyleCnt="0">
        <dgm:presLayoutVars>
          <dgm:dir/>
          <dgm:resizeHandles val="exact"/>
        </dgm:presLayoutVars>
      </dgm:prSet>
      <dgm:spPr/>
    </dgm:pt>
    <dgm:pt modelId="{5707F916-96F8-45C1-8248-146C60EC7864}" type="pres">
      <dgm:prSet presAssocID="{59548DAF-921D-4BFF-BDE9-77E3F84F2384}" presName="node" presStyleLbl="node1" presStyleIdx="0" presStyleCnt="5">
        <dgm:presLayoutVars>
          <dgm:bulletEnabled val="1"/>
        </dgm:presLayoutVars>
      </dgm:prSet>
      <dgm:spPr/>
    </dgm:pt>
    <dgm:pt modelId="{999C4B6D-1CE8-4172-B923-21A8748A6005}" type="pres">
      <dgm:prSet presAssocID="{3076B5DC-7C91-4A70-AEC2-390B3418FBEB}" presName="sibTrans" presStyleLbl="sibTrans2D1" presStyleIdx="0" presStyleCnt="4"/>
      <dgm:spPr/>
    </dgm:pt>
    <dgm:pt modelId="{6112B52F-7E83-4D3D-BA8B-CF4EB4668C27}" type="pres">
      <dgm:prSet presAssocID="{3076B5DC-7C91-4A70-AEC2-390B3418FBEB}" presName="connectorText" presStyleLbl="sibTrans2D1" presStyleIdx="0" presStyleCnt="4"/>
      <dgm:spPr/>
    </dgm:pt>
    <dgm:pt modelId="{A8490049-A82E-4B63-9735-03FD18374EA1}" type="pres">
      <dgm:prSet presAssocID="{1DECF24A-A28F-4CD0-B114-DA170BAA9E3D}" presName="node" presStyleLbl="node1" presStyleIdx="1" presStyleCnt="5">
        <dgm:presLayoutVars>
          <dgm:bulletEnabled val="1"/>
        </dgm:presLayoutVars>
      </dgm:prSet>
      <dgm:spPr/>
    </dgm:pt>
    <dgm:pt modelId="{23276688-F45E-4C29-B13B-1FE056890981}" type="pres">
      <dgm:prSet presAssocID="{B7F2786A-4D31-4AB0-8B8A-4DA894782CBB}" presName="sibTrans" presStyleLbl="sibTrans2D1" presStyleIdx="1" presStyleCnt="4"/>
      <dgm:spPr/>
    </dgm:pt>
    <dgm:pt modelId="{D544C91C-2B9C-4FEF-B9AE-3658B2B41892}" type="pres">
      <dgm:prSet presAssocID="{B7F2786A-4D31-4AB0-8B8A-4DA894782CBB}" presName="connectorText" presStyleLbl="sibTrans2D1" presStyleIdx="1" presStyleCnt="4"/>
      <dgm:spPr/>
    </dgm:pt>
    <dgm:pt modelId="{AD401715-82AF-4A18-9059-654223C16F11}" type="pres">
      <dgm:prSet presAssocID="{9CAE744C-E724-4F49-A7F3-357B17664BB3}" presName="node" presStyleLbl="node1" presStyleIdx="2" presStyleCnt="5">
        <dgm:presLayoutVars>
          <dgm:bulletEnabled val="1"/>
        </dgm:presLayoutVars>
      </dgm:prSet>
      <dgm:spPr/>
    </dgm:pt>
    <dgm:pt modelId="{4B682C7B-ECA9-4FFA-8394-5086CD684B09}" type="pres">
      <dgm:prSet presAssocID="{12BE3683-DD99-4EF0-B64B-7BA898232CAF}" presName="sibTrans" presStyleLbl="sibTrans2D1" presStyleIdx="2" presStyleCnt="4"/>
      <dgm:spPr/>
    </dgm:pt>
    <dgm:pt modelId="{B207A55E-5A9C-4263-B44A-E825B02DA16D}" type="pres">
      <dgm:prSet presAssocID="{12BE3683-DD99-4EF0-B64B-7BA898232CAF}" presName="connectorText" presStyleLbl="sibTrans2D1" presStyleIdx="2" presStyleCnt="4"/>
      <dgm:spPr/>
    </dgm:pt>
    <dgm:pt modelId="{34F1A2CA-E5D1-4A8C-8513-6B4207D94A99}" type="pres">
      <dgm:prSet presAssocID="{4A864A31-B7D7-43F9-95C8-D7AE569C2E97}" presName="node" presStyleLbl="node1" presStyleIdx="3" presStyleCnt="5">
        <dgm:presLayoutVars>
          <dgm:bulletEnabled val="1"/>
        </dgm:presLayoutVars>
      </dgm:prSet>
      <dgm:spPr/>
    </dgm:pt>
    <dgm:pt modelId="{61589613-0BB9-494E-9DA1-1176CBAA273E}" type="pres">
      <dgm:prSet presAssocID="{71B42F2F-578E-4E98-8E64-33DB48BC5146}" presName="sibTrans" presStyleLbl="sibTrans2D1" presStyleIdx="3" presStyleCnt="4"/>
      <dgm:spPr/>
    </dgm:pt>
    <dgm:pt modelId="{DB8B64F0-7282-4D82-A075-955162C0A191}" type="pres">
      <dgm:prSet presAssocID="{71B42F2F-578E-4E98-8E64-33DB48BC5146}" presName="connectorText" presStyleLbl="sibTrans2D1" presStyleIdx="3" presStyleCnt="4"/>
      <dgm:spPr/>
    </dgm:pt>
    <dgm:pt modelId="{EB571494-FE81-4415-A89D-31DA3AF504B2}" type="pres">
      <dgm:prSet presAssocID="{7295034C-4A36-4D85-8867-52F32C1EDEFC}" presName="node" presStyleLbl="node1" presStyleIdx="4" presStyleCnt="5">
        <dgm:presLayoutVars>
          <dgm:bulletEnabled val="1"/>
        </dgm:presLayoutVars>
      </dgm:prSet>
      <dgm:spPr/>
    </dgm:pt>
  </dgm:ptLst>
  <dgm:cxnLst>
    <dgm:cxn modelId="{7F31BE03-0FAF-4B1B-8685-B90F0037939C}" srcId="{DDE9E1CC-4261-4523-8DAE-C8B69C67D315}" destId="{59548DAF-921D-4BFF-BDE9-77E3F84F2384}" srcOrd="0" destOrd="0" parTransId="{F22BDC26-FCD6-4E57-9F80-36FDDCFB85B3}" sibTransId="{3076B5DC-7C91-4A70-AEC2-390B3418FBEB}"/>
    <dgm:cxn modelId="{7FAFF907-1739-45DB-A8C6-EB42F1365BA7}" type="presOf" srcId="{B7F2786A-4D31-4AB0-8B8A-4DA894782CBB}" destId="{D544C91C-2B9C-4FEF-B9AE-3658B2B41892}" srcOrd="1" destOrd="0" presId="urn:microsoft.com/office/officeart/2005/8/layout/process1"/>
    <dgm:cxn modelId="{75B0380E-C285-471A-A196-17A58F880A73}" type="presOf" srcId="{9CAE744C-E724-4F49-A7F3-357B17664BB3}" destId="{AD401715-82AF-4A18-9059-654223C16F11}" srcOrd="0" destOrd="0" presId="urn:microsoft.com/office/officeart/2005/8/layout/process1"/>
    <dgm:cxn modelId="{09AA112C-049F-41E1-BF27-9DD0D9F3E1D8}" type="presOf" srcId="{12BE3683-DD99-4EF0-B64B-7BA898232CAF}" destId="{4B682C7B-ECA9-4FFA-8394-5086CD684B09}" srcOrd="0" destOrd="0" presId="urn:microsoft.com/office/officeart/2005/8/layout/process1"/>
    <dgm:cxn modelId="{EA2EE133-81A9-4320-86EF-20084AB51AE4}" srcId="{DDE9E1CC-4261-4523-8DAE-C8B69C67D315}" destId="{9CAE744C-E724-4F49-A7F3-357B17664BB3}" srcOrd="2" destOrd="0" parTransId="{0BE415EC-A2AA-4329-B0BA-D1F11801A2DB}" sibTransId="{12BE3683-DD99-4EF0-B64B-7BA898232CAF}"/>
    <dgm:cxn modelId="{3F43FF5C-536C-4365-825E-A878BB5752E3}" type="presOf" srcId="{4A864A31-B7D7-43F9-95C8-D7AE569C2E97}" destId="{34F1A2CA-E5D1-4A8C-8513-6B4207D94A99}" srcOrd="0" destOrd="0" presId="urn:microsoft.com/office/officeart/2005/8/layout/process1"/>
    <dgm:cxn modelId="{6D4EB95F-9B9F-445A-B238-4D3C8BCCADC0}" type="presOf" srcId="{71B42F2F-578E-4E98-8E64-33DB48BC5146}" destId="{61589613-0BB9-494E-9DA1-1176CBAA273E}" srcOrd="0" destOrd="0" presId="urn:microsoft.com/office/officeart/2005/8/layout/process1"/>
    <dgm:cxn modelId="{C5FC2362-80F7-49DF-AF74-AD94E6BA2C4E}" srcId="{DDE9E1CC-4261-4523-8DAE-C8B69C67D315}" destId="{4A864A31-B7D7-43F9-95C8-D7AE569C2E97}" srcOrd="3" destOrd="0" parTransId="{B8B18BF3-5036-4A3F-96AD-CC0F3736CB9A}" sibTransId="{71B42F2F-578E-4E98-8E64-33DB48BC5146}"/>
    <dgm:cxn modelId="{19668043-C07F-43B4-A38F-3EA507FB17E3}" type="presOf" srcId="{3076B5DC-7C91-4A70-AEC2-390B3418FBEB}" destId="{6112B52F-7E83-4D3D-BA8B-CF4EB4668C27}" srcOrd="1" destOrd="0" presId="urn:microsoft.com/office/officeart/2005/8/layout/process1"/>
    <dgm:cxn modelId="{927D164B-A862-48AA-835E-588DBE990854}" type="presOf" srcId="{7295034C-4A36-4D85-8867-52F32C1EDEFC}" destId="{EB571494-FE81-4415-A89D-31DA3AF504B2}" srcOrd="0" destOrd="0" presId="urn:microsoft.com/office/officeart/2005/8/layout/process1"/>
    <dgm:cxn modelId="{ED4B846B-5388-4C95-84D0-C8E9F198025B}" srcId="{DDE9E1CC-4261-4523-8DAE-C8B69C67D315}" destId="{1DECF24A-A28F-4CD0-B114-DA170BAA9E3D}" srcOrd="1" destOrd="0" parTransId="{3AF710AB-EE75-4FE3-8D1A-FB8DC668EC79}" sibTransId="{B7F2786A-4D31-4AB0-8B8A-4DA894782CBB}"/>
    <dgm:cxn modelId="{AA4AD26D-5883-4BE8-8664-43225E4FB76E}" type="presOf" srcId="{1DECF24A-A28F-4CD0-B114-DA170BAA9E3D}" destId="{A8490049-A82E-4B63-9735-03FD18374EA1}" srcOrd="0" destOrd="0" presId="urn:microsoft.com/office/officeart/2005/8/layout/process1"/>
    <dgm:cxn modelId="{C8615176-8BB9-4827-96EE-47954A55EA36}" type="presOf" srcId="{59548DAF-921D-4BFF-BDE9-77E3F84F2384}" destId="{5707F916-96F8-45C1-8248-146C60EC7864}" srcOrd="0" destOrd="0" presId="urn:microsoft.com/office/officeart/2005/8/layout/process1"/>
    <dgm:cxn modelId="{A0931D5A-7B30-417E-8938-05FEE1D3DEA2}" srcId="{DDE9E1CC-4261-4523-8DAE-C8B69C67D315}" destId="{7295034C-4A36-4D85-8867-52F32C1EDEFC}" srcOrd="4" destOrd="0" parTransId="{81E21173-B727-46BA-9D46-E09DA1CDCE74}" sibTransId="{047DA6AB-5AB0-4568-B1AB-186C3CE5AD2C}"/>
    <dgm:cxn modelId="{F00A4C91-2287-441A-AF21-9A445FE8999A}" type="presOf" srcId="{71B42F2F-578E-4E98-8E64-33DB48BC5146}" destId="{DB8B64F0-7282-4D82-A075-955162C0A191}" srcOrd="1" destOrd="0" presId="urn:microsoft.com/office/officeart/2005/8/layout/process1"/>
    <dgm:cxn modelId="{3E36A9B1-E6D5-40A5-9019-83424AB3BB5B}" type="presOf" srcId="{DDE9E1CC-4261-4523-8DAE-C8B69C67D315}" destId="{D99BAD33-2B4D-4CFA-9B4F-FC440C00B76C}" srcOrd="0" destOrd="0" presId="urn:microsoft.com/office/officeart/2005/8/layout/process1"/>
    <dgm:cxn modelId="{BD941FBC-9EE9-4C67-904C-B92B71B56D09}" type="presOf" srcId="{3076B5DC-7C91-4A70-AEC2-390B3418FBEB}" destId="{999C4B6D-1CE8-4172-B923-21A8748A6005}" srcOrd="0" destOrd="0" presId="urn:microsoft.com/office/officeart/2005/8/layout/process1"/>
    <dgm:cxn modelId="{A10F90D0-1657-40A0-A937-3EDDEDD3A0CD}" type="presOf" srcId="{B7F2786A-4D31-4AB0-8B8A-4DA894782CBB}" destId="{23276688-F45E-4C29-B13B-1FE056890981}" srcOrd="0" destOrd="0" presId="urn:microsoft.com/office/officeart/2005/8/layout/process1"/>
    <dgm:cxn modelId="{E1C7AADF-5859-433E-8D09-F5A600BF7341}" type="presOf" srcId="{12BE3683-DD99-4EF0-B64B-7BA898232CAF}" destId="{B207A55E-5A9C-4263-B44A-E825B02DA16D}" srcOrd="1" destOrd="0" presId="urn:microsoft.com/office/officeart/2005/8/layout/process1"/>
    <dgm:cxn modelId="{6159B738-1766-4B54-8B68-A09A90D8132A}" type="presParOf" srcId="{D99BAD33-2B4D-4CFA-9B4F-FC440C00B76C}" destId="{5707F916-96F8-45C1-8248-146C60EC7864}" srcOrd="0" destOrd="0" presId="urn:microsoft.com/office/officeart/2005/8/layout/process1"/>
    <dgm:cxn modelId="{003F8825-404D-47C6-BE51-8CFBAF2F0216}" type="presParOf" srcId="{D99BAD33-2B4D-4CFA-9B4F-FC440C00B76C}" destId="{999C4B6D-1CE8-4172-B923-21A8748A6005}" srcOrd="1" destOrd="0" presId="urn:microsoft.com/office/officeart/2005/8/layout/process1"/>
    <dgm:cxn modelId="{59C26FC8-04CC-464C-ADF0-6F301FC26E93}" type="presParOf" srcId="{999C4B6D-1CE8-4172-B923-21A8748A6005}" destId="{6112B52F-7E83-4D3D-BA8B-CF4EB4668C27}" srcOrd="0" destOrd="0" presId="urn:microsoft.com/office/officeart/2005/8/layout/process1"/>
    <dgm:cxn modelId="{8CB5E805-D3C0-403B-9801-C2FAA418AED2}" type="presParOf" srcId="{D99BAD33-2B4D-4CFA-9B4F-FC440C00B76C}" destId="{A8490049-A82E-4B63-9735-03FD18374EA1}" srcOrd="2" destOrd="0" presId="urn:microsoft.com/office/officeart/2005/8/layout/process1"/>
    <dgm:cxn modelId="{A2563952-3504-4AE3-8C29-9E313B012ECB}" type="presParOf" srcId="{D99BAD33-2B4D-4CFA-9B4F-FC440C00B76C}" destId="{23276688-F45E-4C29-B13B-1FE056890981}" srcOrd="3" destOrd="0" presId="urn:microsoft.com/office/officeart/2005/8/layout/process1"/>
    <dgm:cxn modelId="{A84DCFF2-9F6B-426F-A4C0-7D6089C57DBD}" type="presParOf" srcId="{23276688-F45E-4C29-B13B-1FE056890981}" destId="{D544C91C-2B9C-4FEF-B9AE-3658B2B41892}" srcOrd="0" destOrd="0" presId="urn:microsoft.com/office/officeart/2005/8/layout/process1"/>
    <dgm:cxn modelId="{934347E1-8833-423C-843D-AA735B9CA790}" type="presParOf" srcId="{D99BAD33-2B4D-4CFA-9B4F-FC440C00B76C}" destId="{AD401715-82AF-4A18-9059-654223C16F11}" srcOrd="4" destOrd="0" presId="urn:microsoft.com/office/officeart/2005/8/layout/process1"/>
    <dgm:cxn modelId="{677C196F-BEFF-4F4B-B92B-514D359BC01B}" type="presParOf" srcId="{D99BAD33-2B4D-4CFA-9B4F-FC440C00B76C}" destId="{4B682C7B-ECA9-4FFA-8394-5086CD684B09}" srcOrd="5" destOrd="0" presId="urn:microsoft.com/office/officeart/2005/8/layout/process1"/>
    <dgm:cxn modelId="{CAE8A762-4580-4077-943E-7EA80D2EF1DA}" type="presParOf" srcId="{4B682C7B-ECA9-4FFA-8394-5086CD684B09}" destId="{B207A55E-5A9C-4263-B44A-E825B02DA16D}" srcOrd="0" destOrd="0" presId="urn:microsoft.com/office/officeart/2005/8/layout/process1"/>
    <dgm:cxn modelId="{FB511FD3-7497-4168-A300-15565EA01E3C}" type="presParOf" srcId="{D99BAD33-2B4D-4CFA-9B4F-FC440C00B76C}" destId="{34F1A2CA-E5D1-4A8C-8513-6B4207D94A99}" srcOrd="6" destOrd="0" presId="urn:microsoft.com/office/officeart/2005/8/layout/process1"/>
    <dgm:cxn modelId="{037E0830-EDC5-45D8-9F78-0AC273AAF705}" type="presParOf" srcId="{D99BAD33-2B4D-4CFA-9B4F-FC440C00B76C}" destId="{61589613-0BB9-494E-9DA1-1176CBAA273E}" srcOrd="7" destOrd="0" presId="urn:microsoft.com/office/officeart/2005/8/layout/process1"/>
    <dgm:cxn modelId="{37EFB1A1-B2D0-4319-A579-061B6EB22428}" type="presParOf" srcId="{61589613-0BB9-494E-9DA1-1176CBAA273E}" destId="{DB8B64F0-7282-4D82-A075-955162C0A191}" srcOrd="0" destOrd="0" presId="urn:microsoft.com/office/officeart/2005/8/layout/process1"/>
    <dgm:cxn modelId="{C2C42C2A-F1F9-40FA-94FD-E4F374B5500D}" type="presParOf" srcId="{D99BAD33-2B4D-4CFA-9B4F-FC440C00B76C}" destId="{EB571494-FE81-4415-A89D-31DA3AF504B2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07F916-96F8-45C1-8248-146C60EC7864}">
      <dsp:nvSpPr>
        <dsp:cNvPr id="0" name=""/>
        <dsp:cNvSpPr/>
      </dsp:nvSpPr>
      <dsp:spPr>
        <a:xfrm>
          <a:off x="5953" y="2853047"/>
          <a:ext cx="1845468" cy="11072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Input Candidate Data</a:t>
          </a:r>
          <a:endParaRPr lang="en-IN" sz="1600" kern="1200" dirty="0"/>
        </a:p>
      </dsp:txBody>
      <dsp:txXfrm>
        <a:off x="38384" y="2885478"/>
        <a:ext cx="1780606" cy="1042419"/>
      </dsp:txXfrm>
    </dsp:sp>
    <dsp:sp modelId="{999C4B6D-1CE8-4172-B923-21A8748A6005}">
      <dsp:nvSpPr>
        <dsp:cNvPr id="0" name=""/>
        <dsp:cNvSpPr/>
      </dsp:nvSpPr>
      <dsp:spPr>
        <a:xfrm>
          <a:off x="2035968" y="3177849"/>
          <a:ext cx="391239" cy="4576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 dirty="0"/>
        </a:p>
      </dsp:txBody>
      <dsp:txXfrm>
        <a:off x="2035968" y="3269384"/>
        <a:ext cx="273867" cy="274606"/>
      </dsp:txXfrm>
    </dsp:sp>
    <dsp:sp modelId="{A8490049-A82E-4B63-9735-03FD18374EA1}">
      <dsp:nvSpPr>
        <dsp:cNvPr id="0" name=""/>
        <dsp:cNvSpPr/>
      </dsp:nvSpPr>
      <dsp:spPr>
        <a:xfrm>
          <a:off x="2589609" y="2853047"/>
          <a:ext cx="1845468" cy="11072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Storing Data</a:t>
          </a:r>
          <a:endParaRPr lang="en-IN" sz="1600" kern="1200" dirty="0"/>
        </a:p>
      </dsp:txBody>
      <dsp:txXfrm>
        <a:off x="2622040" y="2885478"/>
        <a:ext cx="1780606" cy="1042419"/>
      </dsp:txXfrm>
    </dsp:sp>
    <dsp:sp modelId="{23276688-F45E-4C29-B13B-1FE056890981}">
      <dsp:nvSpPr>
        <dsp:cNvPr id="0" name=""/>
        <dsp:cNvSpPr/>
      </dsp:nvSpPr>
      <dsp:spPr>
        <a:xfrm>
          <a:off x="4619625" y="3177849"/>
          <a:ext cx="391239" cy="4576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 dirty="0"/>
        </a:p>
      </dsp:txBody>
      <dsp:txXfrm>
        <a:off x="4619625" y="3269384"/>
        <a:ext cx="273867" cy="274606"/>
      </dsp:txXfrm>
    </dsp:sp>
    <dsp:sp modelId="{AD401715-82AF-4A18-9059-654223C16F11}">
      <dsp:nvSpPr>
        <dsp:cNvPr id="0" name=""/>
        <dsp:cNvSpPr/>
      </dsp:nvSpPr>
      <dsp:spPr>
        <a:xfrm>
          <a:off x="5173265" y="2853047"/>
          <a:ext cx="1845468" cy="11072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Matching/Filtering</a:t>
          </a:r>
          <a:endParaRPr lang="en-IN" sz="1600" kern="1200" dirty="0"/>
        </a:p>
      </dsp:txBody>
      <dsp:txXfrm>
        <a:off x="5205696" y="2885478"/>
        <a:ext cx="1780606" cy="1042419"/>
      </dsp:txXfrm>
    </dsp:sp>
    <dsp:sp modelId="{4B682C7B-ECA9-4FFA-8394-5086CD684B09}">
      <dsp:nvSpPr>
        <dsp:cNvPr id="0" name=""/>
        <dsp:cNvSpPr/>
      </dsp:nvSpPr>
      <dsp:spPr>
        <a:xfrm>
          <a:off x="7203281" y="3177849"/>
          <a:ext cx="391239" cy="4576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 dirty="0"/>
        </a:p>
      </dsp:txBody>
      <dsp:txXfrm>
        <a:off x="7203281" y="3269384"/>
        <a:ext cx="273867" cy="274606"/>
      </dsp:txXfrm>
    </dsp:sp>
    <dsp:sp modelId="{34F1A2CA-E5D1-4A8C-8513-6B4207D94A99}">
      <dsp:nvSpPr>
        <dsp:cNvPr id="0" name=""/>
        <dsp:cNvSpPr/>
      </dsp:nvSpPr>
      <dsp:spPr>
        <a:xfrm>
          <a:off x="7756921" y="2853047"/>
          <a:ext cx="1845468" cy="11072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Sorting</a:t>
          </a:r>
          <a:endParaRPr lang="en-IN" sz="1600" kern="1200" dirty="0"/>
        </a:p>
      </dsp:txBody>
      <dsp:txXfrm>
        <a:off x="7789352" y="2885478"/>
        <a:ext cx="1780606" cy="1042419"/>
      </dsp:txXfrm>
    </dsp:sp>
    <dsp:sp modelId="{61589613-0BB9-494E-9DA1-1176CBAA273E}">
      <dsp:nvSpPr>
        <dsp:cNvPr id="0" name=""/>
        <dsp:cNvSpPr/>
      </dsp:nvSpPr>
      <dsp:spPr>
        <a:xfrm>
          <a:off x="9786937" y="3177849"/>
          <a:ext cx="391239" cy="4576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 dirty="0"/>
        </a:p>
      </dsp:txBody>
      <dsp:txXfrm>
        <a:off x="9786937" y="3269384"/>
        <a:ext cx="273867" cy="274606"/>
      </dsp:txXfrm>
    </dsp:sp>
    <dsp:sp modelId="{EB571494-FE81-4415-A89D-31DA3AF504B2}">
      <dsp:nvSpPr>
        <dsp:cNvPr id="0" name=""/>
        <dsp:cNvSpPr/>
      </dsp:nvSpPr>
      <dsp:spPr>
        <a:xfrm>
          <a:off x="10340578" y="2853047"/>
          <a:ext cx="1845468" cy="11072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Shortlisting Candidates</a:t>
          </a:r>
          <a:endParaRPr lang="en-IN" sz="1600" kern="1200" dirty="0"/>
        </a:p>
      </dsp:txBody>
      <dsp:txXfrm>
        <a:off x="10373009" y="2885478"/>
        <a:ext cx="1780606" cy="10424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11/28/2025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11/28/2025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11/28/2025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11/28/2025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11/28/2025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11/28/2025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11/28/2025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11/28/2025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11/28/2025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11/28/2025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11/28/2025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11/28/2025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" TargetMode="External"/><Relationship Id="rId2" Type="http://schemas.openxmlformats.org/officeDocument/2006/relationships/hyperlink" Target="https://www.geeksforgeeks.org/cpp/map-associative-containers-the-c-standard-template-library-stl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schools.com/cpp/" TargetMode="External"/><Relationship Id="rId4" Type="http://schemas.openxmlformats.org/officeDocument/2006/relationships/hyperlink" Target="https://www.geeksforgeeks.org/dsa/dsa-tutorial-learn-data-structures-and-algorithm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Skill-Based Candidate Shortlisting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Srijan Suresh Kumar Suman (12315412)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99316-E507-6784-0B5E-9D3F1320E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60648"/>
            <a:ext cx="9144000" cy="76348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Source Code</a:t>
            </a:r>
            <a:endParaRPr lang="en-IN" sz="4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2891B2-3E59-BA09-84BA-84E6FE0885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24137"/>
            <a:ext cx="9144000" cy="583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885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E589DF-D118-A665-CA02-0071CC4D54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641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9D16E3-9194-2FC3-16ED-E7AF0D9E0E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ADD0F7-CE31-E2AF-3DB5-C0F60CB10E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23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7E95FA-45DD-DA09-5716-B20D4C8A10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1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498999-F22A-EEB8-AFC9-3775E9E86B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85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56A2-D108-8D83-C935-8C12F61ED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04664"/>
            <a:ext cx="9144000" cy="72008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Conclusion</a:t>
            </a:r>
            <a:endParaRPr lang="en-IN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E17BC4-54E4-BDAB-BFEF-62E855F7CD00}"/>
              </a:ext>
            </a:extLst>
          </p:cNvPr>
          <p:cNvSpPr txBox="1"/>
          <p:nvPr/>
        </p:nvSpPr>
        <p:spPr>
          <a:xfrm>
            <a:off x="1343472" y="1268760"/>
            <a:ext cx="907300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Skill-Based Candidate Shortlisting </a:t>
            </a:r>
            <a:r>
              <a:rPr lang="en-US" dirty="0"/>
              <a:t>successfully demonstrates how data structures like </a:t>
            </a:r>
            <a:r>
              <a:rPr lang="en-US" b="1" dirty="0"/>
              <a:t>linked lists</a:t>
            </a:r>
            <a:r>
              <a:rPr lang="en-US" dirty="0"/>
              <a:t> and </a:t>
            </a:r>
            <a:r>
              <a:rPr lang="en-US" b="1" dirty="0"/>
              <a:t>maps</a:t>
            </a:r>
            <a:r>
              <a:rPr lang="en-US" dirty="0"/>
              <a:t> can be used to efficiently manage and retrieve candidate information.</a:t>
            </a:r>
          </a:p>
          <a:p>
            <a:endParaRPr lang="en-US" dirty="0"/>
          </a:p>
          <a:p>
            <a:r>
              <a:rPr lang="en-US" dirty="0"/>
              <a:t>By using a </a:t>
            </a:r>
            <a:r>
              <a:rPr lang="en-US" b="1" dirty="0"/>
              <a:t>linked list (std::list)</a:t>
            </a:r>
            <a:r>
              <a:rPr lang="en-US" dirty="0"/>
              <a:t>, the project maintains all candidate records in insertion order and supports easy insertion and traversal. The </a:t>
            </a:r>
            <a:r>
              <a:rPr lang="en-US" b="1" dirty="0"/>
              <a:t>map (std::map)</a:t>
            </a:r>
            <a:r>
              <a:rPr lang="en-US" dirty="0"/>
              <a:t> provides </a:t>
            </a:r>
            <a:r>
              <a:rPr lang="en-US" b="1" dirty="0"/>
              <a:t>quick lookup</a:t>
            </a:r>
            <a:r>
              <a:rPr lang="en-US" dirty="0"/>
              <a:t> of candidates by name, enabling fast searching without scanning the entire list.</a:t>
            </a:r>
          </a:p>
          <a:p>
            <a:endParaRPr lang="en-US" dirty="0"/>
          </a:p>
          <a:p>
            <a:r>
              <a:rPr lang="en-US" dirty="0"/>
              <a:t>The program also implements </a:t>
            </a:r>
            <a:r>
              <a:rPr lang="en-US" b="1" dirty="0"/>
              <a:t>filtering</a:t>
            </a:r>
            <a:r>
              <a:rPr lang="en-US" dirty="0"/>
              <a:t>, </a:t>
            </a:r>
            <a:r>
              <a:rPr lang="en-US" b="1" dirty="0"/>
              <a:t>sorting</a:t>
            </a:r>
            <a:r>
              <a:rPr lang="en-US" dirty="0"/>
              <a:t>, and </a:t>
            </a:r>
            <a:r>
              <a:rPr lang="en-US" b="1" dirty="0"/>
              <a:t>file handling</a:t>
            </a:r>
            <a:r>
              <a:rPr lang="en-US" dirty="0"/>
              <a:t>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Candidates are shortlisted based on </a:t>
            </a:r>
            <a:r>
              <a:rPr lang="en-US" b="1" dirty="0"/>
              <a:t>minimum experience</a:t>
            </a:r>
            <a:r>
              <a:rPr lang="en-US" dirty="0"/>
              <a:t> and </a:t>
            </a:r>
            <a:r>
              <a:rPr lang="en-US" b="1" dirty="0"/>
              <a:t>test score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shortlisted candidates are </a:t>
            </a:r>
            <a:r>
              <a:rPr lang="en-US" b="1" dirty="0"/>
              <a:t>sorted in descending order of score</a:t>
            </a:r>
            <a:r>
              <a:rPr lang="en-US" dirty="0"/>
              <a:t> using the </a:t>
            </a:r>
            <a:r>
              <a:rPr lang="en-US" b="1" dirty="0"/>
              <a:t>Merge Sort algorithm</a:t>
            </a:r>
            <a:r>
              <a:rPr lang="en-US" dirty="0"/>
              <a:t> (through list::sort() in C++).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is stored and retrieved from a </a:t>
            </a:r>
            <a:r>
              <a:rPr lang="en-US" b="1" dirty="0"/>
              <a:t>CSV file</a:t>
            </a:r>
            <a:r>
              <a:rPr lang="en-US" dirty="0"/>
              <a:t> using </a:t>
            </a:r>
            <a:r>
              <a:rPr lang="en-US" b="1" dirty="0"/>
              <a:t>file streams</a:t>
            </a:r>
            <a:r>
              <a:rPr lang="en-US" dirty="0"/>
              <a:t> and </a:t>
            </a:r>
            <a:r>
              <a:rPr lang="en-US" b="1" dirty="0"/>
              <a:t>string streams</a:t>
            </a:r>
            <a:r>
              <a:rPr lang="en-US" dirty="0"/>
              <a:t>, demonstrating practical use of input/output handling in C++.</a:t>
            </a:r>
          </a:p>
          <a:p>
            <a:endParaRPr lang="en-US" dirty="0"/>
          </a:p>
          <a:p>
            <a:r>
              <a:rPr lang="en-US" dirty="0"/>
              <a:t>Overall, this project provides an efficient and organized approach to </a:t>
            </a:r>
            <a:r>
              <a:rPr lang="en-US" b="1" dirty="0"/>
              <a:t>candidate selection and data management</a:t>
            </a:r>
            <a:r>
              <a:rPr lang="en-US" dirty="0"/>
              <a:t>, showcasing real-world use of </a:t>
            </a:r>
            <a:r>
              <a:rPr lang="en-US" b="1" dirty="0"/>
              <a:t>DSA concepts</a:t>
            </a:r>
            <a:r>
              <a:rPr lang="en-US" dirty="0"/>
              <a:t> such as </a:t>
            </a:r>
            <a:r>
              <a:rPr lang="en-US" b="1" dirty="0"/>
              <a:t>maps, linked lists, sorting, and file handling</a:t>
            </a:r>
            <a:r>
              <a:rPr lang="en-US" dirty="0"/>
              <a:t> in C++.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2840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10780-E806-F535-C3AB-AA9126D3C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dirty="0">
                <a:latin typeface="Arial" panose="020B0604020202020204" pitchFamily="34" charset="0"/>
                <a:cs typeface="Arial" panose="020B0604020202020204" pitchFamily="34" charset="0"/>
              </a:rPr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E387F-21E3-AA0A-ABF8-C19745D8A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https://www.geeksforgeeks.org/cpp/map-associative-containers-the-c-standard-template-library-stl/</a:t>
            </a:r>
            <a:endParaRPr lang="en-IN" dirty="0"/>
          </a:p>
          <a:p>
            <a:r>
              <a:rPr lang="en-IN" dirty="0">
                <a:hlinkClick r:id="rId3"/>
              </a:rPr>
              <a:t>https://www.google.com/</a:t>
            </a:r>
            <a:endParaRPr lang="en-IN" dirty="0"/>
          </a:p>
          <a:p>
            <a:r>
              <a:rPr lang="en-IN" dirty="0">
                <a:hlinkClick r:id="rId4"/>
              </a:rPr>
              <a:t>https://www.geeksforgeeks.org/dsa/dsa-tutorial-learn-data-structures-and-algorithms/</a:t>
            </a:r>
            <a:endParaRPr lang="en-IN" dirty="0"/>
          </a:p>
          <a:p>
            <a:r>
              <a:rPr lang="en-IN" dirty="0">
                <a:hlinkClick r:id="rId5"/>
              </a:rPr>
              <a:t>https://www.w3schools.com/cpp/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5914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9E4B9-1CA2-CED2-737E-A7C3F4500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60648"/>
            <a:ext cx="9144000" cy="76536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Organization Details</a:t>
            </a:r>
            <a:endParaRPr lang="en-IN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0BE5B8-B8B7-1EA3-E185-A347C08A924A}"/>
              </a:ext>
            </a:extLst>
          </p:cNvPr>
          <p:cNvSpPr txBox="1"/>
          <p:nvPr/>
        </p:nvSpPr>
        <p:spPr>
          <a:xfrm>
            <a:off x="1524000" y="1096144"/>
            <a:ext cx="910850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Name of the Organization: Lovely Professional University (LPU) </a:t>
            </a:r>
          </a:p>
          <a:p>
            <a:r>
              <a:rPr lang="en-US" dirty="0"/>
              <a:t>	 		  Department of Computer Science and Engineering</a:t>
            </a:r>
            <a:br>
              <a:rPr lang="en-US" dirty="0"/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Phagwara, Punjab – 144411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Project Title: Skill-Based Candidate Shortlisting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Course Name: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FUNDAMENTALS OF DATA STRUCTURES USING C++(PETV50)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Submitted By: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Name: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Srijan Suresh Kumar Suman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Registration No.: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12315412</a:t>
            </a:r>
          </a:p>
          <a:p>
            <a:r>
              <a:rPr lang="en-US" b="1" dirty="0"/>
              <a:t>Program:</a:t>
            </a:r>
            <a:r>
              <a:rPr lang="en-US" dirty="0"/>
              <a:t> B.Tech  Computer Science and Engineering</a:t>
            </a:r>
          </a:p>
          <a:p>
            <a:endParaRPr lang="en-US" b="1" dirty="0"/>
          </a:p>
          <a:p>
            <a:r>
              <a:rPr lang="en-US" b="1" dirty="0"/>
              <a:t>Submitted To:</a:t>
            </a:r>
            <a:endParaRPr lang="en-US" dirty="0"/>
          </a:p>
          <a:p>
            <a:r>
              <a:rPr lang="en-US" b="1" dirty="0"/>
              <a:t>Faculty Name:</a:t>
            </a:r>
            <a:r>
              <a:rPr lang="en-US" dirty="0"/>
              <a:t> </a:t>
            </a:r>
            <a:r>
              <a:rPr lang="en-IN" dirty="0"/>
              <a:t>27342:</a:t>
            </a:r>
            <a:r>
              <a:rPr lang="en-IN" dirty="0">
                <a:latin typeface="Arial" panose="020B0604020202020204" pitchFamily="34" charset="0"/>
              </a:rPr>
              <a:t>Dr. Nishant Agnihotri, </a:t>
            </a:r>
            <a:r>
              <a:rPr lang="en-IN" dirty="0"/>
              <a:t>27947:Puneet Kumar </a:t>
            </a:r>
          </a:p>
          <a:p>
            <a:r>
              <a:rPr lang="en-US" b="1" dirty="0"/>
              <a:t>Organization:</a:t>
            </a:r>
            <a:r>
              <a:rPr lang="en-US" dirty="0"/>
              <a:t> Lovely Professional University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675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6A8D6-B638-A1FC-E5F2-0A4B96E3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76672"/>
            <a:ext cx="9144000" cy="648072"/>
          </a:xfrm>
        </p:spPr>
        <p:txBody>
          <a:bodyPr>
            <a:noAutofit/>
          </a:bodyPr>
          <a:lstStyle/>
          <a:p>
            <a:pPr algn="ctr"/>
            <a:r>
              <a:rPr lang="en-IN" sz="4000" b="1" dirty="0"/>
              <a:t>Course Details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C1EF59-FF01-D38D-7981-E47058D9C87D}"/>
              </a:ext>
            </a:extLst>
          </p:cNvPr>
          <p:cNvSpPr txBox="1"/>
          <p:nvPr/>
        </p:nvSpPr>
        <p:spPr>
          <a:xfrm>
            <a:off x="1524000" y="1412776"/>
            <a:ext cx="925252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" panose="020B0604020202020204" pitchFamily="34" charset="0"/>
              </a:rPr>
              <a:t>Course Name: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FUNDAMENTALS OF DATA STRUCTURES USING C++</a:t>
            </a:r>
            <a:endParaRPr lang="en-IN" dirty="0">
              <a:latin typeface="Arial" panose="020B0604020202020204" pitchFamily="34" charset="0"/>
            </a:endParaRPr>
          </a:p>
          <a:p>
            <a:pPr algn="just"/>
            <a:r>
              <a:rPr lang="en-IN" dirty="0">
                <a:latin typeface="Arial" panose="020B0604020202020204" pitchFamily="34" charset="0"/>
              </a:rPr>
              <a:t>Course Code: PETV50</a:t>
            </a:r>
          </a:p>
          <a:p>
            <a:pPr algn="just"/>
            <a:r>
              <a:rPr lang="en-IN" dirty="0">
                <a:latin typeface="Arial" panose="020B0604020202020204" pitchFamily="34" charset="0"/>
              </a:rPr>
              <a:t>Instructor: </a:t>
            </a:r>
            <a:r>
              <a:rPr lang="en-IN" dirty="0"/>
              <a:t> 27342:</a:t>
            </a:r>
            <a:r>
              <a:rPr lang="en-IN" dirty="0">
                <a:latin typeface="Arial" panose="020B0604020202020204" pitchFamily="34" charset="0"/>
              </a:rPr>
              <a:t>Dr. Nishant Agnihotri, </a:t>
            </a:r>
            <a:r>
              <a:rPr lang="en-IN" dirty="0"/>
              <a:t>27947:Puneet Kumar </a:t>
            </a:r>
            <a:endParaRPr lang="en-IN" dirty="0">
              <a:latin typeface="Arial" panose="020B0604020202020204" pitchFamily="34" charset="0"/>
            </a:endParaRPr>
          </a:p>
          <a:p>
            <a:pPr algn="just"/>
            <a:r>
              <a:rPr lang="en-IN" dirty="0">
                <a:latin typeface="Arial" panose="020B0604020202020204" pitchFamily="34" charset="0"/>
              </a:rPr>
              <a:t>Session: 2025 - 26</a:t>
            </a:r>
          </a:p>
          <a:p>
            <a:pPr algn="just"/>
            <a:r>
              <a:rPr lang="en-IN" dirty="0">
                <a:latin typeface="Arial" panose="020B0604020202020204" pitchFamily="34" charset="0"/>
              </a:rPr>
              <a:t> </a:t>
            </a:r>
          </a:p>
          <a:p>
            <a:pPr algn="just"/>
            <a:r>
              <a:rPr lang="en-IN" dirty="0">
                <a:latin typeface="Arial" panose="020B0604020202020204" pitchFamily="34" charset="0"/>
              </a:rPr>
              <a:t>Course Objectives:</a:t>
            </a:r>
          </a:p>
          <a:p>
            <a:pPr algn="just"/>
            <a:r>
              <a:rPr lang="en-IN" dirty="0">
                <a:latin typeface="Arial" panose="020B0604020202020204" pitchFamily="34" charset="0"/>
              </a:rPr>
              <a:t> </a:t>
            </a:r>
          </a:p>
          <a:p>
            <a:pPr marL="285750" lvl="0" indent="-285750" algn="just">
              <a:buFont typeface="Wingdings" panose="05000000000000000000" pitchFamily="2" charset="2"/>
              <a:buChar char="v"/>
            </a:pPr>
            <a:r>
              <a:rPr lang="en-IN" dirty="0">
                <a:latin typeface="Arial" panose="020B0604020202020204" pitchFamily="34" charset="0"/>
              </a:rPr>
              <a:t>To understand fundamental data structures such as arrays, linked lists, stacks, queues, trees, and graphs.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dirty="0">
                <a:latin typeface="Arial" panose="020B0604020202020204" pitchFamily="34" charset="0"/>
              </a:rPr>
              <a:t> </a:t>
            </a:r>
          </a:p>
          <a:p>
            <a:pPr marL="285750" lvl="0" indent="-285750" algn="just">
              <a:buFont typeface="Wingdings" panose="05000000000000000000" pitchFamily="2" charset="2"/>
              <a:buChar char="v"/>
            </a:pPr>
            <a:r>
              <a:rPr lang="en-IN" dirty="0">
                <a:latin typeface="Arial" panose="020B0604020202020204" pitchFamily="34" charset="0"/>
              </a:rPr>
              <a:t>To learn searching and sorting algorithms and analyze their complexities.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dirty="0">
                <a:latin typeface="Arial" panose="020B0604020202020204" pitchFamily="34" charset="0"/>
              </a:rPr>
              <a:t> </a:t>
            </a:r>
          </a:p>
          <a:p>
            <a:pPr marL="285750" lvl="0" indent="-285750" algn="just">
              <a:buFont typeface="Wingdings" panose="05000000000000000000" pitchFamily="2" charset="2"/>
              <a:buChar char="v"/>
            </a:pPr>
            <a:r>
              <a:rPr lang="en-IN" dirty="0">
                <a:latin typeface="Arial" panose="020B0604020202020204" pitchFamily="34" charset="0"/>
              </a:rPr>
              <a:t>To apply DSA concepts for solving real-world computational problems using C++.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dirty="0">
                <a:latin typeface="Arial" panose="020B0604020202020204" pitchFamily="34" charset="0"/>
              </a:rPr>
              <a:t> </a:t>
            </a:r>
          </a:p>
          <a:p>
            <a:pPr marL="285750" lvl="0" indent="-285750" algn="just">
              <a:buFont typeface="Wingdings" panose="05000000000000000000" pitchFamily="2" charset="2"/>
              <a:buChar char="v"/>
            </a:pPr>
            <a:r>
              <a:rPr lang="en-IN" dirty="0">
                <a:latin typeface="Arial" panose="020B0604020202020204" pitchFamily="34" charset="0"/>
              </a:rPr>
              <a:t>To develop efficient and structured programs with file handling and data manipulation techniques.</a:t>
            </a:r>
          </a:p>
          <a:p>
            <a:pPr algn="just"/>
            <a:endParaRPr lang="en-IN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931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51A69-1C4F-8CCB-759B-BA48DD15D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60648"/>
            <a:ext cx="9144000" cy="69148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Data Structures And Algorithms</a:t>
            </a:r>
            <a:endParaRPr lang="en-IN" sz="4000" b="1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BA7574-BDE5-4CC6-0A39-28BDC19A4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487217"/>
              </p:ext>
            </p:extLst>
          </p:nvPr>
        </p:nvGraphicFramePr>
        <p:xfrm>
          <a:off x="1524000" y="980728"/>
          <a:ext cx="9144000" cy="563105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1518011210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707285048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573678439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518279947"/>
                    </a:ext>
                  </a:extLst>
                </a:gridCol>
              </a:tblGrid>
              <a:tr h="2568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DSA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Description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Example Code (C++)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Real-Life Usage</a:t>
                      </a:r>
                      <a:endParaRPr lang="en-IN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8145920"/>
                  </a:ext>
                </a:extLst>
              </a:tr>
              <a:tr h="5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Array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Stores data in contiguous memory, allowing fast access via indices.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200" dirty="0"/>
                        <a:t>cpp int arr[]={10,20,30}; cout&lt;&lt;arr[1];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Used in storing student marks, images, or sensor data.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6960569"/>
                  </a:ext>
                </a:extLst>
              </a:tr>
              <a:tr h="5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Linked List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Dynamic collection of nodes connected using pointers.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cpp struct Node{int data; Node* next;};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Used in playlists, undo-redo operations, and memory management.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060334"/>
                  </a:ext>
                </a:extLst>
              </a:tr>
              <a:tr h="4597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Stack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Follows LIFO (Last In First Out) order.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cpp stack&lt;int&gt; s; s.push(10); s.pop();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Used in recursion, expression evaluation, and backtracking.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3996220"/>
                  </a:ext>
                </a:extLst>
              </a:tr>
              <a:tr h="42810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Queue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Follows FIFO (First In First Out) order.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cpp queue&lt;int&gt; q; q.push(5); q.pop();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Used in printer queues, call centers, and task scheduling.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8585414"/>
                  </a:ext>
                </a:extLst>
              </a:tr>
              <a:tr h="5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Tree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Hierarchical structure of connected nodes.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cpp struct Node{int data; Node* left; Node* right;};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Used in file systems, databases (B-trees), and XML parsing.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0334143"/>
                  </a:ext>
                </a:extLst>
              </a:tr>
              <a:tr h="5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Graph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Represents relationships between objects as nodes and edges.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cpp vector&lt;int&gt; g[3]; g[0].push_back(1);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Used in social media, Google Maps, and networking.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2533912"/>
                  </a:ext>
                </a:extLst>
              </a:tr>
              <a:tr h="5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Hash Table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Stores key-value pairs using hashing for quick access.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cpp unordered_map&lt;string,int&gt; age={{"Tom",25}};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Used in password storage, caching, and indexing.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6715674"/>
                  </a:ext>
                </a:extLst>
              </a:tr>
              <a:tr h="5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Heap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Complete binary tree used for priority-based operations.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cpp priority_queue&lt;int&gt; pq; pq.push(10);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Used in CPU scheduling, heapsort, and priority queues.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2916236"/>
                  </a:ext>
                </a:extLst>
              </a:tr>
              <a:tr h="599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Set &amp; Map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Store unique items or key-value pairs for quick retrieval.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cpp set&lt;int&gt;s={1,2}; map&lt;string,int&gt;m={{"A",10}};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Used in unique ID storage, frequency counting, and lookups.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74657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5168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A76E0-3978-D499-9722-7AAC586EE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04664"/>
            <a:ext cx="9144000" cy="76348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Skill-Based Candidate Shortlisting</a:t>
            </a:r>
            <a:endParaRPr lang="en-IN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7F7A4E-6DE9-BE54-8243-B61020B055AD}"/>
              </a:ext>
            </a:extLst>
          </p:cNvPr>
          <p:cNvSpPr txBox="1"/>
          <p:nvPr/>
        </p:nvSpPr>
        <p:spPr>
          <a:xfrm>
            <a:off x="1423829" y="1700808"/>
            <a:ext cx="921702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Workflow of Code: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Input number of candidates and details.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Store all candidates in list and map.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Ask for minimum experience and score.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Shortlist candidates matching criteria.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Sort shortlisted list by score descending.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Display shortlisted candidates.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Save shortlisted candidates to CSV.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Read CSV back and display.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Search any candidate by name quickly using the map.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384675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ED044D9-6158-E117-9490-FA9A5D7611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582234"/>
              </p:ext>
            </p:extLst>
          </p:nvPr>
        </p:nvGraphicFramePr>
        <p:xfrm>
          <a:off x="1415480" y="1700808"/>
          <a:ext cx="9144000" cy="3383280"/>
        </p:xfrm>
        <a:graphic>
          <a:graphicData uri="http://schemas.openxmlformats.org/drawingml/2006/table">
            <a:tbl>
              <a:tblPr/>
              <a:tblGrid>
                <a:gridCol w="4572000">
                  <a:extLst>
                    <a:ext uri="{9D8B030D-6E8A-4147-A177-3AD203B41FA5}">
                      <a16:colId xmlns:a16="http://schemas.microsoft.com/office/drawing/2014/main" val="2165448112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3922896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Data Structure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Purpose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27716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struct Candidate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Holds candidate info (name, skills, experience, score)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41362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list&lt;Candidate&gt;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Stores all candidates in insertion order (linked list)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2035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map&lt;string, Candidate*&gt;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Quick lookup by candidate name (O(log n) search)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32028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stringstream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Parses CSV lines for reading/writing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61743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string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Stores names, skills, and text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40791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ifstream /ofstream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 File Handling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2821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678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1B95CD4-4CB1-8095-EC89-B92C0E0FAC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7776676"/>
              </p:ext>
            </p:extLst>
          </p:nvPr>
        </p:nvGraphicFramePr>
        <p:xfrm>
          <a:off x="0" y="0"/>
          <a:ext cx="12192000" cy="68133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3978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EB6D1-9559-2B6B-C526-ECDC7BB3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04664"/>
            <a:ext cx="9144000" cy="61947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/>
              <a:t>Output </a:t>
            </a:r>
            <a:endParaRPr lang="en-IN" sz="4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F45148-A134-01D5-B949-7E5848A316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1268760"/>
            <a:ext cx="10598968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161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88110A-621D-1323-964A-9C314951D2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62399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98</TotalTime>
  <Words>942</Words>
  <Application>Microsoft Office PowerPoint</Application>
  <PresentationFormat>Widescreen</PresentationFormat>
  <Paragraphs>122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Candara</vt:lpstr>
      <vt:lpstr>Courier New</vt:lpstr>
      <vt:lpstr>Wingdings</vt:lpstr>
      <vt:lpstr>Tech Computer 16x9</vt:lpstr>
      <vt:lpstr>Skill-Based Candidate Shortlisting</vt:lpstr>
      <vt:lpstr>Organization Details</vt:lpstr>
      <vt:lpstr>Course Details</vt:lpstr>
      <vt:lpstr>Data Structures And Algorithms</vt:lpstr>
      <vt:lpstr>Skill-Based Candidate Shortlisting</vt:lpstr>
      <vt:lpstr>PowerPoint Presentation</vt:lpstr>
      <vt:lpstr>PowerPoint Presentation</vt:lpstr>
      <vt:lpstr>Output </vt:lpstr>
      <vt:lpstr>PowerPoint Presentation</vt:lpstr>
      <vt:lpstr>Source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Bibliography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Srijan Suman</dc:creator>
  <cp:lastModifiedBy>Srijan Suman</cp:lastModifiedBy>
  <cp:revision>2</cp:revision>
  <dcterms:created xsi:type="dcterms:W3CDTF">2025-10-17T11:39:40Z</dcterms:created>
  <dcterms:modified xsi:type="dcterms:W3CDTF">2025-11-28T09:10:25Z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